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7"/>
  </p:notesMasterIdLst>
  <p:sldIdLst>
    <p:sldId id="260" r:id="rId2"/>
    <p:sldId id="256" r:id="rId3"/>
    <p:sldId id="258" r:id="rId4"/>
    <p:sldId id="257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89146" autoAdjust="0"/>
  </p:normalViewPr>
  <p:slideViewPr>
    <p:cSldViewPr>
      <p:cViewPr varScale="1">
        <p:scale>
          <a:sx n="88" d="100"/>
          <a:sy n="88" d="100"/>
        </p:scale>
        <p:origin x="-92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4B4DF-9EFD-4DCF-A65A-F9A7B72D96AB}" type="datetimeFigureOut">
              <a:rPr lang="en-IN" smtClean="0"/>
              <a:pPr/>
              <a:t>12/9/15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7EFB4B-DCA8-4496-ADCF-DBA5EDFD61B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0505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EFB4B-DCA8-4496-ADCF-DBA5EDFD61B5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81773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24514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58928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47863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53614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43726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21720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39102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709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03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34073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42327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162800" cy="71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143000"/>
            <a:ext cx="9144000" cy="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Gist1\Desktop\UNEP_logo.svg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838200" cy="984308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83413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hyperlink" Target="http://www.pavansukhdev.com/" TargetMode="External"/><Relationship Id="rId5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Mr. </a:t>
            </a:r>
            <a:r>
              <a:rPr lang="en-US" sz="2400" dirty="0" err="1" smtClean="0"/>
              <a:t>Pavan</a:t>
            </a:r>
            <a:r>
              <a:rPr lang="en-US" sz="2400" dirty="0" smtClean="0"/>
              <a:t> </a:t>
            </a:r>
            <a:r>
              <a:rPr lang="en-US" sz="2400" dirty="0" err="1" smtClean="0"/>
              <a:t>Sukhdev</a:t>
            </a:r>
            <a:r>
              <a:rPr lang="en-US" sz="2400" dirty="0" smtClean="0"/>
              <a:t>, CEO GIST and UNEP Goodwill Ambassador</a:t>
            </a:r>
          </a:p>
          <a:p>
            <a:r>
              <a:rPr lang="en-US" sz="2400" dirty="0" smtClean="0"/>
              <a:t>Her Excellency </a:t>
            </a:r>
            <a:r>
              <a:rPr lang="en-US" sz="2400" dirty="0" err="1" smtClean="0"/>
              <a:t>Ivannia</a:t>
            </a:r>
            <a:r>
              <a:rPr lang="en-US" sz="2400" dirty="0" smtClean="0"/>
              <a:t> Quesada Villalobos, Vice Minister of Agriculture, Costa Rica </a:t>
            </a:r>
          </a:p>
          <a:p>
            <a:r>
              <a:rPr lang="en-US" sz="2400" dirty="0" smtClean="0"/>
              <a:t>Honorable Ms. Maria </a:t>
            </a:r>
            <a:r>
              <a:rPr lang="en-US" sz="2400" dirty="0" err="1" smtClean="0"/>
              <a:t>Kiwanuka</a:t>
            </a:r>
            <a:r>
              <a:rPr lang="en-US" sz="2400" dirty="0" smtClean="0"/>
              <a:t>, Senior Presidential Advisor and former Finance Minister, Uganda </a:t>
            </a:r>
          </a:p>
          <a:p>
            <a:r>
              <a:rPr lang="en-US" sz="2400" dirty="0" smtClean="0"/>
              <a:t>Mr. </a:t>
            </a:r>
            <a:r>
              <a:rPr lang="en-US" sz="2400" dirty="0" err="1" smtClean="0"/>
              <a:t>Satya</a:t>
            </a:r>
            <a:r>
              <a:rPr lang="en-US" sz="2400" dirty="0" smtClean="0"/>
              <a:t> </a:t>
            </a:r>
            <a:r>
              <a:rPr lang="en-US" sz="2400" dirty="0" err="1" smtClean="0"/>
              <a:t>Tripathi</a:t>
            </a:r>
            <a:r>
              <a:rPr lang="en-US" sz="2400" dirty="0" smtClean="0"/>
              <a:t>, Head of UNORCID: United Nations Office for REDD+ Coordination in Indonesia</a:t>
            </a:r>
            <a:endParaRPr lang="en-US" sz="2400" dirty="0" smtClean="0"/>
          </a:p>
          <a:p>
            <a:r>
              <a:rPr lang="en-US" sz="2400" dirty="0" smtClean="0"/>
              <a:t>Mr</a:t>
            </a:r>
            <a:r>
              <a:rPr lang="en-US" sz="2400" dirty="0" smtClean="0"/>
              <a:t>. </a:t>
            </a:r>
            <a:r>
              <a:rPr lang="en-US" sz="2400" dirty="0" err="1" smtClean="0"/>
              <a:t>Ivo</a:t>
            </a:r>
            <a:r>
              <a:rPr lang="en-US" sz="2400" dirty="0" smtClean="0"/>
              <a:t> </a:t>
            </a:r>
            <a:r>
              <a:rPr lang="en-US" sz="2400" dirty="0" err="1" smtClean="0"/>
              <a:t>Mulder</a:t>
            </a:r>
            <a:r>
              <a:rPr lang="en-US" sz="2400" dirty="0" smtClean="0"/>
              <a:t>, REDD+ Economics Advisor, </a:t>
            </a:r>
            <a:r>
              <a:rPr lang="en-US" sz="2400" dirty="0" smtClean="0"/>
              <a:t>UNEP (</a:t>
            </a:r>
            <a:r>
              <a:rPr lang="en-US" sz="2400" dirty="0" smtClean="0"/>
              <a:t>Moderator</a:t>
            </a:r>
            <a:r>
              <a:rPr lang="en-US" sz="2400" dirty="0" smtClean="0"/>
              <a:t>)</a:t>
            </a:r>
            <a:endParaRPr lang="en-US" sz="2400" dirty="0" smtClean="0"/>
          </a:p>
        </p:txBody>
      </p:sp>
      <p:pic>
        <p:nvPicPr>
          <p:cNvPr id="4" name="Picture 2" descr="C:\Users\Gist1\Desktop\UN-REDD-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04800"/>
            <a:ext cx="1847274" cy="510366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1771" y="19050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b="1" dirty="0" smtClean="0">
                <a:solidFill>
                  <a:schemeClr val="tx2">
                    <a:lumMod val="75000"/>
                  </a:schemeClr>
                </a:solidFill>
              </a:rPr>
              <a:t>How can economic consideration help the REDD+ process?</a:t>
            </a:r>
            <a:endParaRPr lang="en-GB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48989" y="3886200"/>
            <a:ext cx="4572000" cy="2689967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lvl="0" algn="ctr" defTabSz="457200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Pavan Sukhdev</a:t>
            </a:r>
          </a:p>
          <a:p>
            <a:pPr algn="ctr" defTabSz="4572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dirty="0" smtClean="0">
                <a:ea typeface="ＭＳ Ｐゴシック" charset="0"/>
                <a:cs typeface="ＭＳ Ｐゴシック" charset="0"/>
              </a:rPr>
              <a:t>UNEP </a:t>
            </a:r>
            <a:r>
              <a:rPr lang="en-US" sz="2000" b="1" dirty="0">
                <a:ea typeface="ＭＳ Ｐゴシック" charset="0"/>
                <a:cs typeface="ＭＳ Ｐゴシック" charset="0"/>
              </a:rPr>
              <a:t>Goodwill Ambassador </a:t>
            </a:r>
            <a:endParaRPr lang="en-US" sz="2000" b="1" dirty="0" smtClean="0">
              <a:ea typeface="ＭＳ Ｐゴシック" charset="0"/>
              <a:cs typeface="ＭＳ Ｐゴシック" charset="0"/>
            </a:endParaRPr>
          </a:p>
          <a:p>
            <a:pPr algn="ctr" defTabSz="4572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dirty="0" smtClean="0">
                <a:ea typeface="ＭＳ Ｐゴシック" charset="0"/>
                <a:cs typeface="ＭＳ Ｐゴシック" charset="0"/>
              </a:rPr>
              <a:t>&amp; </a:t>
            </a:r>
            <a:r>
              <a:rPr lang="en-US" sz="2000" b="1" dirty="0">
                <a:ea typeface="ＭＳ Ｐゴシック" charset="0"/>
                <a:cs typeface="ＭＳ Ｐゴシック" charset="0"/>
              </a:rPr>
              <a:t>Founder-CEO, GIST </a:t>
            </a:r>
            <a:r>
              <a:rPr lang="en-US" sz="2000" b="1" dirty="0" smtClean="0">
                <a:ea typeface="ＭＳ Ｐゴシック" charset="0"/>
                <a:cs typeface="ＭＳ Ｐゴシック" charset="0"/>
              </a:rPr>
              <a:t>Advisory</a:t>
            </a:r>
          </a:p>
          <a:p>
            <a:pPr lvl="0" algn="ctr" defTabSz="457200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2400" b="1" dirty="0" smtClean="0">
              <a:solidFill>
                <a:srgbClr val="3366FF"/>
              </a:solidFill>
              <a:ea typeface="ＭＳ Ｐゴシック" charset="0"/>
              <a:cs typeface="ＭＳ Ｐゴシック" charset="0"/>
            </a:endParaRPr>
          </a:p>
          <a:p>
            <a:pPr algn="ctr"/>
            <a:r>
              <a:rPr lang="en-IN" sz="2400" b="1" dirty="0" smtClean="0">
                <a:solidFill>
                  <a:schemeClr val="accent3">
                    <a:lumMod val="50000"/>
                  </a:schemeClr>
                </a:solidFill>
              </a:rPr>
              <a:t>REDD+ Day at COP 21</a:t>
            </a:r>
          </a:p>
          <a:p>
            <a:pPr algn="ctr"/>
            <a:r>
              <a:rPr lang="en-US" sz="2000" b="1" dirty="0" smtClean="0"/>
              <a:t>Paris, France </a:t>
            </a:r>
            <a:endParaRPr lang="en-US" sz="2000" b="1" dirty="0" smtClean="0">
              <a:ea typeface="ＭＳ Ｐゴシック" charset="0"/>
              <a:cs typeface="ＭＳ Ｐゴシック" charset="0"/>
            </a:endParaRPr>
          </a:p>
          <a:p>
            <a:pPr lvl="0" algn="ctr" defTabSz="457200">
              <a:spcBef>
                <a:spcPct val="20000"/>
              </a:spcBef>
              <a:defRPr/>
            </a:pPr>
            <a:r>
              <a:rPr lang="en-US" sz="2000" b="1" dirty="0" smtClean="0">
                <a:ea typeface="ＭＳ Ｐゴシック" charset="0"/>
                <a:cs typeface="ＭＳ Ｐゴシック" charset="0"/>
              </a:rPr>
              <a:t>07</a:t>
            </a:r>
            <a:r>
              <a:rPr lang="en-US" sz="2000" b="1" baseline="30000" dirty="0" smtClean="0">
                <a:ea typeface="ＭＳ Ｐゴシック" charset="0"/>
                <a:cs typeface="ＭＳ Ｐゴシック" charset="0"/>
              </a:rPr>
              <a:t>th</a:t>
            </a:r>
            <a:r>
              <a:rPr lang="en-US" sz="2000" b="1" dirty="0" smtClean="0">
                <a:ea typeface="ＭＳ Ｐゴシック" charset="0"/>
                <a:cs typeface="ＭＳ Ｐゴシック" charset="0"/>
              </a:rPr>
              <a:t> December 2015</a:t>
            </a:r>
          </a:p>
        </p:txBody>
      </p:sp>
      <p:pic>
        <p:nvPicPr>
          <p:cNvPr id="7" name="Picture 2" descr="C:\Users\Gist1\Desktop\UN-REDD-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04800"/>
            <a:ext cx="1847274" cy="510366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3832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44"/>
          <p:cNvSpPr txBox="1"/>
          <p:nvPr/>
        </p:nvSpPr>
        <p:spPr>
          <a:xfrm>
            <a:off x="2819400" y="5638800"/>
            <a:ext cx="3581400" cy="923330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From a “forests only” approach to landscape based restoration to improve carbon sequestration.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expanding architecture of REDD+</a:t>
            </a:r>
            <a:endParaRPr lang="en-IN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63062" y="2359738"/>
            <a:ext cx="163830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National Level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 smtClean="0"/>
              <a:t>State Level</a:t>
            </a:r>
            <a:endParaRPr lang="en-IN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19400" y="3030749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REDD+ carbon and conservation </a:t>
            </a:r>
            <a:r>
              <a:rPr lang="en-US" dirty="0"/>
              <a:t>b</a:t>
            </a:r>
            <a:r>
              <a:rPr lang="en-US" dirty="0" smtClean="0"/>
              <a:t>enefits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3062" y="5548698"/>
            <a:ext cx="15240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Private Sector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819400" y="2514600"/>
            <a:ext cx="3581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819400" y="5943600"/>
            <a:ext cx="3581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819400" y="5562600"/>
            <a:ext cx="3581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838200" y="3400081"/>
            <a:ext cx="0" cy="17709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7467600" y="3400081"/>
            <a:ext cx="0" cy="17709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524000" y="3400081"/>
            <a:ext cx="0" cy="17709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8153400" y="3400081"/>
            <a:ext cx="0" cy="17709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2819400" y="2895600"/>
            <a:ext cx="3581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819400" y="2145268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REDD+ Financing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819400" y="48768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REDD+ carbon and conservation benefits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086600" y="5548698"/>
            <a:ext cx="15240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Private Sector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6968" y="1432411"/>
            <a:ext cx="1156188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BUY SIDE</a:t>
            </a:r>
            <a:endParaRPr lang="en-IN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7267575" y="1432411"/>
            <a:ext cx="116205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SELL SIDE</a:t>
            </a:r>
            <a:endParaRPr lang="en-IN" sz="2000" dirty="0"/>
          </a:p>
        </p:txBody>
      </p:sp>
      <p:sp>
        <p:nvSpPr>
          <p:cNvPr id="30" name="Down Arrow 29"/>
          <p:cNvSpPr/>
          <p:nvPr/>
        </p:nvSpPr>
        <p:spPr>
          <a:xfrm>
            <a:off x="1212606" y="2698796"/>
            <a:ext cx="139212" cy="245214"/>
          </a:xfrm>
          <a:prstGeom prst="downArrow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TextBox 32"/>
          <p:cNvSpPr txBox="1"/>
          <p:nvPr/>
        </p:nvSpPr>
        <p:spPr>
          <a:xfrm>
            <a:off x="7029450" y="2329934"/>
            <a:ext cx="163830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National Level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 smtClean="0"/>
              <a:t>State Level</a:t>
            </a:r>
            <a:endParaRPr lang="en-IN" b="1" dirty="0"/>
          </a:p>
        </p:txBody>
      </p:sp>
      <p:sp>
        <p:nvSpPr>
          <p:cNvPr id="34" name="Down Arrow 33"/>
          <p:cNvSpPr/>
          <p:nvPr/>
        </p:nvSpPr>
        <p:spPr>
          <a:xfrm>
            <a:off x="7778994" y="2668992"/>
            <a:ext cx="139212" cy="245214"/>
          </a:xfrm>
          <a:prstGeom prst="downArrow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TextBox 34"/>
          <p:cNvSpPr txBox="1"/>
          <p:nvPr/>
        </p:nvSpPr>
        <p:spPr>
          <a:xfrm rot="16200000">
            <a:off x="-302311" y="4017371"/>
            <a:ext cx="1757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 Meets Targets</a:t>
            </a:r>
          </a:p>
          <a:p>
            <a:pPr algn="ctr"/>
            <a:r>
              <a:rPr lang="en-US" sz="1400" dirty="0" smtClean="0"/>
              <a:t>(CAPS)</a:t>
            </a:r>
            <a:endParaRPr lang="en-IN" sz="1400" dirty="0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6434812" y="4125091"/>
            <a:ext cx="17577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Meets Targets</a:t>
            </a:r>
          </a:p>
        </p:txBody>
      </p:sp>
      <p:sp>
        <p:nvSpPr>
          <p:cNvPr id="37" name="TextBox 36"/>
          <p:cNvSpPr txBox="1"/>
          <p:nvPr/>
        </p:nvSpPr>
        <p:spPr>
          <a:xfrm rot="5400000">
            <a:off x="798989" y="4125092"/>
            <a:ext cx="175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Receives Offsets</a:t>
            </a:r>
            <a:endParaRPr lang="en-IN" sz="1400" dirty="0"/>
          </a:p>
        </p:txBody>
      </p:sp>
      <p:sp>
        <p:nvSpPr>
          <p:cNvPr id="38" name="TextBox 37"/>
          <p:cNvSpPr txBox="1"/>
          <p:nvPr/>
        </p:nvSpPr>
        <p:spPr>
          <a:xfrm rot="5400000">
            <a:off x="7546289" y="4017370"/>
            <a:ext cx="1757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Receives Clean Development Offsets</a:t>
            </a:r>
            <a:endParaRPr lang="en-IN" sz="1400" dirty="0"/>
          </a:p>
        </p:txBody>
      </p:sp>
      <p:pic>
        <p:nvPicPr>
          <p:cNvPr id="2050" name="Picture 2" descr="C:\Users\Gist1\Desktop\workstream-government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855866"/>
            <a:ext cx="1538288" cy="1538288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Gist1\Desktop\2015-annual-civil-ic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30418" y="3839818"/>
            <a:ext cx="1570382" cy="1570382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2819400" y="5629870"/>
            <a:ext cx="3581400" cy="923330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From national/sub-national financing schemes to “two-tier” public-private financing.</a:t>
            </a:r>
            <a:endParaRPr lang="en-IN" dirty="0"/>
          </a:p>
        </p:txBody>
      </p:sp>
      <p:pic>
        <p:nvPicPr>
          <p:cNvPr id="2053" name="Picture 5" descr="C:\Users\Gist1\Desktop\Tree-icon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2473" y="4048173"/>
            <a:ext cx="1371600" cy="1109709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Gist1\Desktop\511576265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2144" y="4277590"/>
            <a:ext cx="2048656" cy="650875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2743200" y="60960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Green bonds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17529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5" grpId="1" animBg="1"/>
      <p:bldP spid="4" grpId="0" animBg="1"/>
      <p:bldP spid="5" grpId="0"/>
      <p:bldP spid="7" grpId="0" animBg="1"/>
      <p:bldP spid="24" grpId="0"/>
      <p:bldP spid="25" grpId="0"/>
      <p:bldP spid="26" grpId="0" animBg="1"/>
      <p:bldP spid="27" grpId="0" animBg="1"/>
      <p:bldP spid="28" grpId="0" animBg="1"/>
      <p:bldP spid="30" grpId="0" animBg="1"/>
      <p:bldP spid="33" grpId="0" animBg="1"/>
      <p:bldP spid="34" grpId="0" animBg="1"/>
      <p:bldP spid="35" grpId="0"/>
      <p:bldP spid="36" grpId="0"/>
      <p:bldP spid="37" grpId="0"/>
      <p:bldP spid="38" grpId="0"/>
      <p:bldP spid="39" grpId="0" animBg="1"/>
      <p:bldP spid="39" grpId="1" animBg="1"/>
      <p:bldP spid="3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600200"/>
            <a:ext cx="91440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300" b="1" dirty="0" smtClean="0"/>
              <a:t>Thank</a:t>
            </a:r>
            <a:r>
              <a:rPr lang="en-US" sz="5400" b="1" dirty="0" smtClean="0"/>
              <a:t> You!</a:t>
            </a:r>
            <a:r>
              <a:rPr lang="en-US" sz="3200" b="1" dirty="0" smtClean="0"/>
              <a:t> </a:t>
            </a:r>
            <a:endParaRPr lang="en-US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581400"/>
            <a:ext cx="9144000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57200">
              <a:spcBef>
                <a:spcPct val="20000"/>
              </a:spcBef>
              <a:defRPr/>
            </a:pP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ea typeface="ＭＳ Ｐゴシック" charset="0"/>
                <a:cs typeface="ＭＳ Ｐゴシック" charset="0"/>
              </a:rPr>
              <a:t>Pavan Sukhdev</a:t>
            </a:r>
          </a:p>
          <a:p>
            <a:pPr lvl="0" algn="ctr" defTabSz="4572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b="1" dirty="0">
                <a:ea typeface="ＭＳ Ｐゴシック" charset="0"/>
                <a:cs typeface="ＭＳ Ｐゴシック" charset="0"/>
              </a:rPr>
              <a:t>UNEP Goodwill Ambassador </a:t>
            </a:r>
            <a:endParaRPr lang="en-US" sz="2400" b="1" dirty="0" smtClean="0">
              <a:ea typeface="ＭＳ Ｐゴシック" charset="0"/>
              <a:cs typeface="ＭＳ Ｐゴシック" charset="0"/>
            </a:endParaRPr>
          </a:p>
          <a:p>
            <a:pPr lvl="0" algn="ctr" defTabSz="4572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b="1" dirty="0" smtClean="0">
                <a:ea typeface="ＭＳ Ｐゴシック" charset="0"/>
                <a:cs typeface="ＭＳ Ｐゴシック" charset="0"/>
              </a:rPr>
              <a:t>&amp; Founder-CEO</a:t>
            </a:r>
            <a:r>
              <a:rPr lang="en-US" sz="2400" b="1" dirty="0">
                <a:ea typeface="ＭＳ Ｐゴシック" charset="0"/>
                <a:cs typeface="ＭＳ Ｐゴシック" charset="0"/>
              </a:rPr>
              <a:t>, GIST </a:t>
            </a:r>
            <a:r>
              <a:rPr lang="en-US" sz="2400" b="1" dirty="0" smtClean="0">
                <a:ea typeface="ＭＳ Ｐゴシック" charset="0"/>
                <a:cs typeface="ＭＳ Ｐゴシック" charset="0"/>
              </a:rPr>
              <a:t>Advisory </a:t>
            </a:r>
          </a:p>
        </p:txBody>
      </p:sp>
      <p:pic>
        <p:nvPicPr>
          <p:cNvPr id="6" name="Picture 2" descr="C:\Users\Gist1\Desktop\twitter-bird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18593" r="18571"/>
          <a:stretch/>
        </p:blipFill>
        <p:spPr bwMode="auto">
          <a:xfrm>
            <a:off x="8305800" y="6167843"/>
            <a:ext cx="543501" cy="467071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Gist1\Desktop\fb-ar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9068" y="6173359"/>
            <a:ext cx="456041" cy="456041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55688" y="6216712"/>
            <a:ext cx="1682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/PavanSukhdev</a:t>
            </a:r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6553200" y="6216713"/>
            <a:ext cx="1835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@PavanSukhdev</a:t>
            </a:r>
            <a:endParaRPr lang="en-IN" dirty="0"/>
          </a:p>
        </p:txBody>
      </p:sp>
      <p:sp>
        <p:nvSpPr>
          <p:cNvPr id="11" name="Rectangle 10"/>
          <p:cNvSpPr/>
          <p:nvPr/>
        </p:nvSpPr>
        <p:spPr>
          <a:xfrm>
            <a:off x="3259365" y="6216713"/>
            <a:ext cx="26252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  <a:hlinkClick r:id="rId4"/>
              </a:rPr>
              <a:t>www.pavansukhdev.com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en-IN" dirty="0"/>
          </a:p>
        </p:txBody>
      </p:sp>
      <p:pic>
        <p:nvPicPr>
          <p:cNvPr id="13" name="Picture 2" descr="C:\Users\Gist1\Desktop\UN-REDD-logo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04800"/>
            <a:ext cx="1847274" cy="510366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3114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Mr. </a:t>
            </a:r>
            <a:r>
              <a:rPr lang="en-US" sz="2400" dirty="0" err="1" smtClean="0"/>
              <a:t>Pavan</a:t>
            </a:r>
            <a:r>
              <a:rPr lang="en-US" sz="2400" dirty="0" smtClean="0"/>
              <a:t> </a:t>
            </a:r>
            <a:r>
              <a:rPr lang="en-US" sz="2400" dirty="0" err="1" smtClean="0"/>
              <a:t>Sukhdev</a:t>
            </a:r>
            <a:r>
              <a:rPr lang="en-US" sz="2400" dirty="0" smtClean="0"/>
              <a:t>, CEO GIST and UNEP Goodwill Ambassador</a:t>
            </a:r>
          </a:p>
          <a:p>
            <a:r>
              <a:rPr lang="en-US" sz="2400" dirty="0" smtClean="0"/>
              <a:t>Her Excellency </a:t>
            </a:r>
            <a:r>
              <a:rPr lang="en-US" sz="2400" dirty="0" err="1" smtClean="0"/>
              <a:t>Ivannia</a:t>
            </a:r>
            <a:r>
              <a:rPr lang="en-US" sz="2400" dirty="0" smtClean="0"/>
              <a:t> Quesada Villalobos, Vice Minister of Agriculture, Costa Rica </a:t>
            </a:r>
          </a:p>
          <a:p>
            <a:r>
              <a:rPr lang="en-US" sz="2400" dirty="0" smtClean="0"/>
              <a:t>Honorable Ms. Maria </a:t>
            </a:r>
            <a:r>
              <a:rPr lang="en-US" sz="2400" dirty="0" err="1" smtClean="0"/>
              <a:t>Kiwanuka</a:t>
            </a:r>
            <a:r>
              <a:rPr lang="en-US" sz="2400" dirty="0" smtClean="0"/>
              <a:t>, Senior Presidential Advisor and former Finance Minister, Uganda </a:t>
            </a:r>
          </a:p>
          <a:p>
            <a:r>
              <a:rPr lang="en-US" sz="2400" dirty="0" smtClean="0"/>
              <a:t>Mr. </a:t>
            </a:r>
            <a:r>
              <a:rPr lang="en-US" sz="2400" dirty="0" err="1" smtClean="0"/>
              <a:t>Satya</a:t>
            </a:r>
            <a:r>
              <a:rPr lang="en-US" sz="2400" dirty="0" smtClean="0"/>
              <a:t> </a:t>
            </a:r>
            <a:r>
              <a:rPr lang="en-US" sz="2400" dirty="0" err="1" smtClean="0"/>
              <a:t>Tripathi</a:t>
            </a:r>
            <a:r>
              <a:rPr lang="en-US" sz="2400" dirty="0" smtClean="0"/>
              <a:t>, Head of UNORCID: United Nations Office for REDD+ Coordination in Indonesia</a:t>
            </a:r>
            <a:endParaRPr lang="en-US" sz="2400" dirty="0" smtClean="0"/>
          </a:p>
          <a:p>
            <a:r>
              <a:rPr lang="en-US" sz="2400" dirty="0" smtClean="0"/>
              <a:t>Mr</a:t>
            </a:r>
            <a:r>
              <a:rPr lang="en-US" sz="2400" dirty="0" smtClean="0"/>
              <a:t>. </a:t>
            </a:r>
            <a:r>
              <a:rPr lang="en-US" sz="2400" dirty="0" err="1" smtClean="0"/>
              <a:t>Ivo</a:t>
            </a:r>
            <a:r>
              <a:rPr lang="en-US" sz="2400" dirty="0" smtClean="0"/>
              <a:t> </a:t>
            </a:r>
            <a:r>
              <a:rPr lang="en-US" sz="2400" dirty="0" err="1" smtClean="0"/>
              <a:t>Mulder</a:t>
            </a:r>
            <a:r>
              <a:rPr lang="en-US" sz="2400" dirty="0" smtClean="0"/>
              <a:t>,</a:t>
            </a:r>
            <a:r>
              <a:rPr lang="en-US" sz="2400" dirty="0" smtClean="0"/>
              <a:t> REDD+ Economics Advisor</a:t>
            </a:r>
            <a:r>
              <a:rPr lang="en-US" sz="2400" dirty="0" smtClean="0"/>
              <a:t>, UNEP (</a:t>
            </a:r>
            <a:r>
              <a:rPr lang="en-US" sz="2400" dirty="0" smtClean="0"/>
              <a:t>Moderator</a:t>
            </a:r>
            <a:r>
              <a:rPr lang="en-US" sz="2400" dirty="0" smtClean="0"/>
              <a:t>)</a:t>
            </a:r>
            <a:endParaRPr lang="en-US" sz="2400" dirty="0" smtClean="0"/>
          </a:p>
        </p:txBody>
      </p:sp>
      <p:pic>
        <p:nvPicPr>
          <p:cNvPr id="4" name="Picture 2" descr="C:\Users\Gist1\Desktop\UN-REDD-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04800"/>
            <a:ext cx="1847274" cy="510366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Words>285</Words>
  <Application>Microsoft Macintosh PowerPoint</Application>
  <PresentationFormat>On-screen Show (4:3)</PresentationFormat>
  <Paragraphs>48</Paragraphs>
  <Slides>5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1_Office Theme</vt:lpstr>
      <vt:lpstr>Slide 1</vt:lpstr>
      <vt:lpstr>Slide 2</vt:lpstr>
      <vt:lpstr>The expanding architecture of REDD+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Gist1</dc:creator>
  <cp:lastModifiedBy>Ivo Mulder</cp:lastModifiedBy>
  <cp:revision>15</cp:revision>
  <dcterms:created xsi:type="dcterms:W3CDTF">2015-12-09T10:03:40Z</dcterms:created>
  <dcterms:modified xsi:type="dcterms:W3CDTF">2015-12-09T10:07:56Z</dcterms:modified>
</cp:coreProperties>
</file>